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y="10287000" cx="18288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CA87401-D2F3-4CE3-AA17-F62E69BAFED8}">
  <a:tblStyle styleId="{8CA87401-D2F3-4CE3-AA17-F62E69BAFE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21" Type="http://schemas.openxmlformats.org/officeDocument/2006/relationships/font" Target="fonts/OpenSans-boldItalic.fntdata"/><Relationship Id="rId13" Type="http://schemas.openxmlformats.org/officeDocument/2006/relationships/font" Target="fonts/Halant-bold.fntdata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OpenSans-bold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OpenSans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f3dac561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f3dac561f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f3dac561f8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2f3dac561f8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hyperlink" Target="https://creativecommons.org/licenses/by-sa/3.0/deed.en" TargetMode="External"/><Relationship Id="rId6" Type="http://schemas.openxmlformats.org/officeDocument/2006/relationships/hyperlink" Target="https://creativecommons.org/licenses/by-sa/3.0/deed.en" TargetMode="External"/><Relationship Id="rId7" Type="http://schemas.openxmlformats.org/officeDocument/2006/relationships/hyperlink" Target="https://creativecommons.org/licenses/by-sa/3.0/deed.en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174800" y="2995663"/>
            <a:ext cx="139971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TIMELINES:</a:t>
            </a:r>
            <a:endParaRPr b="1" sz="99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CHRONOLOGY, CAUSATION, AND CONTINUITY AND CHANGE OVER TIME</a:t>
            </a:r>
            <a:endParaRPr b="1" sz="5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091875" y="6408538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Thinking Like a Historian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3181650" y="3989100"/>
            <a:ext cx="11924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timelines shape historical understanding?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/>
          <p:nvPr/>
        </p:nvSpPr>
        <p:spPr>
          <a:xfrm>
            <a:off x="1764300" y="6824550"/>
            <a:ext cx="147594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Timelines can often feel like a literal list of names and dates. But timelines tell stories and help us </a:t>
            </a:r>
            <a:r>
              <a:rPr i="1" lang="en-US" sz="4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understand</a:t>
            </a:r>
            <a:r>
              <a:rPr i="1" lang="en-US" sz="4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the past.</a:t>
            </a:r>
            <a:endParaRPr i="1" sz="4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01" name="Google Shape;201;p2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202" name="Google Shape;202;p2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203" name="Google Shape;203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2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206" name="Google Shape;206;p27"/>
          <p:cNvSpPr/>
          <p:nvPr/>
        </p:nvSpPr>
        <p:spPr>
          <a:xfrm>
            <a:off x="10469620" y="92484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7" name="Google Shape;207;p27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8" name="Google Shape;208;p27"/>
          <p:cNvGrpSpPr/>
          <p:nvPr/>
        </p:nvGrpSpPr>
        <p:grpSpPr>
          <a:xfrm>
            <a:off x="185402" y="-144661"/>
            <a:ext cx="937061" cy="10431661"/>
            <a:chOff x="0" y="-38100"/>
            <a:chExt cx="246798" cy="2747433"/>
          </a:xfrm>
        </p:grpSpPr>
        <p:sp>
          <p:nvSpPr>
            <p:cNvPr id="209" name="Google Shape;209;p27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10" name="Google Shape;210;p27"/>
            <p:cNvSpPr txBox="1"/>
            <p:nvPr/>
          </p:nvSpPr>
          <p:spPr>
            <a:xfrm>
              <a:off x="0" y="-38100"/>
              <a:ext cx="246798" cy="27474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" name="Google Shape;211;p27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12" name="Google Shape;212;p27"/>
          <p:cNvCxnSpPr/>
          <p:nvPr/>
        </p:nvCxnSpPr>
        <p:spPr>
          <a:xfrm rot="10800000">
            <a:off x="648530" y="-104525"/>
            <a:ext cx="5403" cy="2997456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3" name="Google Shape;213;p27"/>
          <p:cNvCxnSpPr/>
          <p:nvPr/>
        </p:nvCxnSpPr>
        <p:spPr>
          <a:xfrm rot="10800000">
            <a:off x="643890" y="7289441"/>
            <a:ext cx="5403" cy="2997456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4" name="Google Shape;21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7669" y="2285050"/>
            <a:ext cx="15220950" cy="37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7"/>
          <p:cNvSpPr txBox="1"/>
          <p:nvPr/>
        </p:nvSpPr>
        <p:spPr>
          <a:xfrm>
            <a:off x="14250550" y="6098475"/>
            <a:ext cx="221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Inter"/>
                <a:ea typeface="Inter"/>
                <a:cs typeface="Inter"/>
                <a:sym typeface="Inter"/>
              </a:rPr>
              <a:t>Timeline of World History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© </a:t>
            </a:r>
            <a:r>
              <a:rPr lang="en-US" sz="800">
                <a:latin typeface="Inter"/>
                <a:ea typeface="Inter"/>
                <a:cs typeface="Inter"/>
                <a:sym typeface="Inter"/>
              </a:rPr>
              <a:t>Usefulcharts</a:t>
            </a:r>
            <a:r>
              <a:rPr lang="en-US" sz="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, Wikimedia Commons. </a:t>
            </a:r>
            <a:endParaRPr sz="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CC BY-SA </a:t>
            </a:r>
            <a:r>
              <a:rPr lang="en-US" sz="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3</a:t>
            </a:r>
            <a:r>
              <a:rPr lang="en-US" sz="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7"/>
              </a:rPr>
              <a:t>.0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6" name="Google Shape;216;p2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2" name="Google Shape;222;p28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3" name="Google Shape;223;p28"/>
          <p:cNvSpPr txBox="1"/>
          <p:nvPr/>
        </p:nvSpPr>
        <p:spPr>
          <a:xfrm>
            <a:off x="608375" y="2186850"/>
            <a:ext cx="16727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 class, choose one person’s morning to reconstruct into a seven-part timeline.</a:t>
            </a:r>
            <a:endParaRPr sz="3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4" name="Google Shape;224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5" name="Google Shape;225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6" name="Google Shape;226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7" name="Google Shape;227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8" name="Google Shape;228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9" name="Google Shape;229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0" name="Google Shape;230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1" name="Google Shape;231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2" name="Google Shape;232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3" name="Google Shape;233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36" name="Google Shape;236;p28"/>
          <p:cNvSpPr/>
          <p:nvPr/>
        </p:nvSpPr>
        <p:spPr>
          <a:xfrm>
            <a:off x="495500" y="6140468"/>
            <a:ext cx="10141200" cy="734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7" name="Google Shape;237;p28"/>
          <p:cNvCxnSpPr/>
          <p:nvPr/>
        </p:nvCxnSpPr>
        <p:spPr>
          <a:xfrm rot="10800000">
            <a:off x="1141759" y="596125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8" name="Google Shape;238;p28"/>
          <p:cNvCxnSpPr/>
          <p:nvPr/>
        </p:nvCxnSpPr>
        <p:spPr>
          <a:xfrm rot="10800000">
            <a:off x="2489368" y="596123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9" name="Google Shape;239;p28"/>
          <p:cNvCxnSpPr/>
          <p:nvPr/>
        </p:nvCxnSpPr>
        <p:spPr>
          <a:xfrm rot="10800000">
            <a:off x="3856808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0" name="Google Shape;240;p28"/>
          <p:cNvCxnSpPr/>
          <p:nvPr/>
        </p:nvCxnSpPr>
        <p:spPr>
          <a:xfrm rot="10800000">
            <a:off x="5224247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28"/>
          <p:cNvCxnSpPr/>
          <p:nvPr/>
        </p:nvCxnSpPr>
        <p:spPr>
          <a:xfrm rot="10800000">
            <a:off x="6591665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8"/>
          <p:cNvCxnSpPr/>
          <p:nvPr/>
        </p:nvCxnSpPr>
        <p:spPr>
          <a:xfrm rot="10800000">
            <a:off x="7959099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28"/>
          <p:cNvCxnSpPr/>
          <p:nvPr/>
        </p:nvCxnSpPr>
        <p:spPr>
          <a:xfrm rot="10800000">
            <a:off x="9298041" y="596123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4" name="Google Shape;244;p28"/>
          <p:cNvSpPr txBox="1"/>
          <p:nvPr/>
        </p:nvSpPr>
        <p:spPr>
          <a:xfrm>
            <a:off x="608377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Google Shape;245;p28"/>
          <p:cNvSpPr txBox="1"/>
          <p:nvPr/>
        </p:nvSpPr>
        <p:spPr>
          <a:xfrm>
            <a:off x="3293665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6" name="Google Shape;246;p28"/>
          <p:cNvSpPr txBox="1"/>
          <p:nvPr/>
        </p:nvSpPr>
        <p:spPr>
          <a:xfrm>
            <a:off x="5978952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Google Shape;247;p28"/>
          <p:cNvSpPr txBox="1"/>
          <p:nvPr/>
        </p:nvSpPr>
        <p:spPr>
          <a:xfrm>
            <a:off x="8664239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8" name="Google Shape;248;p28"/>
          <p:cNvSpPr txBox="1"/>
          <p:nvPr/>
        </p:nvSpPr>
        <p:spPr>
          <a:xfrm>
            <a:off x="667709" y="7310411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p28"/>
          <p:cNvSpPr txBox="1"/>
          <p:nvPr/>
        </p:nvSpPr>
        <p:spPr>
          <a:xfrm>
            <a:off x="4220034" y="7310419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" name="Google Shape;250;p28"/>
          <p:cNvSpPr txBox="1"/>
          <p:nvPr/>
        </p:nvSpPr>
        <p:spPr>
          <a:xfrm>
            <a:off x="7772358" y="7310410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251" name="Google Shape;251;p28"/>
          <p:cNvGraphicFramePr/>
          <p:nvPr/>
        </p:nvGraphicFramePr>
        <p:xfrm>
          <a:off x="11207975" y="2843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{8CA87401-D2F3-4CE3-AA17-F62E69BAFED8}</a:tableStyleId>
              </a:tblPr>
              <a:tblGrid>
                <a:gridCol w="1774875"/>
                <a:gridCol w="4352650"/>
              </a:tblGrid>
              <a:tr h="2032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events on the timeline led to each other (causes)?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2032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events on the timeline demonstrate a clear change in the day (Change over time)?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2032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events on the timeline demonstrate a clear continuity in the day (continuities)?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52" name="Google Shape;252;p28"/>
          <p:cNvSpPr txBox="1"/>
          <p:nvPr/>
        </p:nvSpPr>
        <p:spPr>
          <a:xfrm>
            <a:off x="2553980" y="6477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SAMPLE TIMELINE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8" name="Google Shape;258;p29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PERSONAL TIMELINE</a:t>
            </a:r>
            <a:endParaRPr/>
          </a:p>
        </p:txBody>
      </p:sp>
      <p:grpSp>
        <p:nvGrpSpPr>
          <p:cNvPr id="259" name="Google Shape;259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0" name="Google Shape;260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1" name="Google Shape;261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3" name="Google Shape;263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64" name="Google Shape;264;p29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5" name="Google Shape;265;p29"/>
          <p:cNvSpPr txBox="1"/>
          <p:nvPr/>
        </p:nvSpPr>
        <p:spPr>
          <a:xfrm>
            <a:off x="752475" y="2895975"/>
            <a:ext cx="5697300" cy="51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Now, you will apply this same approach to your own life, creating a personal timeline and reflecting on the causes, changes, and continuities over the course of your life.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66" name="Google Shape;266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67" name="Google Shape;267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68" name="Google Shape;268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69" name="Google Shape;269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0" name="Google Shape;270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71" name="Google Shape;271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2" name="Google Shape;272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73" name="Google Shape;273;p29"/>
          <p:cNvSpPr/>
          <p:nvPr/>
        </p:nvSpPr>
        <p:spPr>
          <a:xfrm>
            <a:off x="7280575" y="5752168"/>
            <a:ext cx="10141200" cy="734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4" name="Google Shape;274;p29"/>
          <p:cNvCxnSpPr/>
          <p:nvPr/>
        </p:nvCxnSpPr>
        <p:spPr>
          <a:xfrm rot="10800000">
            <a:off x="7926834" y="557295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p29"/>
          <p:cNvCxnSpPr/>
          <p:nvPr/>
        </p:nvCxnSpPr>
        <p:spPr>
          <a:xfrm rot="10800000">
            <a:off x="9274443" y="557293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p29"/>
          <p:cNvCxnSpPr/>
          <p:nvPr/>
        </p:nvCxnSpPr>
        <p:spPr>
          <a:xfrm rot="10800000">
            <a:off x="10641883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7" name="Google Shape;277;p29"/>
          <p:cNvCxnSpPr/>
          <p:nvPr/>
        </p:nvCxnSpPr>
        <p:spPr>
          <a:xfrm rot="10800000">
            <a:off x="12009322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8" name="Google Shape;278;p29"/>
          <p:cNvCxnSpPr/>
          <p:nvPr/>
        </p:nvCxnSpPr>
        <p:spPr>
          <a:xfrm rot="10800000">
            <a:off x="13376740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29"/>
          <p:cNvCxnSpPr/>
          <p:nvPr/>
        </p:nvCxnSpPr>
        <p:spPr>
          <a:xfrm rot="10800000">
            <a:off x="14744174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29"/>
          <p:cNvCxnSpPr/>
          <p:nvPr/>
        </p:nvCxnSpPr>
        <p:spPr>
          <a:xfrm rot="10800000">
            <a:off x="16083116" y="557293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1" name="Google Shape;281;p29"/>
          <p:cNvSpPr txBox="1"/>
          <p:nvPr/>
        </p:nvSpPr>
        <p:spPr>
          <a:xfrm>
            <a:off x="7393452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p29"/>
          <p:cNvSpPr txBox="1"/>
          <p:nvPr/>
        </p:nvSpPr>
        <p:spPr>
          <a:xfrm>
            <a:off x="10078740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3" name="Google Shape;283;p29"/>
          <p:cNvSpPr txBox="1"/>
          <p:nvPr/>
        </p:nvSpPr>
        <p:spPr>
          <a:xfrm>
            <a:off x="12764027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29"/>
          <p:cNvSpPr txBox="1"/>
          <p:nvPr/>
        </p:nvSpPr>
        <p:spPr>
          <a:xfrm>
            <a:off x="15449314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29"/>
          <p:cNvSpPr txBox="1"/>
          <p:nvPr/>
        </p:nvSpPr>
        <p:spPr>
          <a:xfrm>
            <a:off x="7452784" y="6922111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6" name="Google Shape;286;p29"/>
          <p:cNvSpPr txBox="1"/>
          <p:nvPr/>
        </p:nvSpPr>
        <p:spPr>
          <a:xfrm>
            <a:off x="11005109" y="6922119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29"/>
          <p:cNvSpPr txBox="1"/>
          <p:nvPr/>
        </p:nvSpPr>
        <p:spPr>
          <a:xfrm>
            <a:off x="14557433" y="6922110"/>
            <a:ext cx="2751600" cy="153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